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6" r:id="rId5"/>
    <p:sldId id="273" r:id="rId6"/>
    <p:sldId id="267" r:id="rId7"/>
    <p:sldId id="268" r:id="rId8"/>
    <p:sldId id="269" r:id="rId9"/>
    <p:sldId id="270" r:id="rId10"/>
    <p:sldId id="260" r:id="rId11"/>
    <p:sldId id="271" r:id="rId12"/>
    <p:sldId id="272" r:id="rId13"/>
    <p:sldId id="261" r:id="rId14"/>
    <p:sldId id="262" r:id="rId15"/>
    <p:sldId id="263" r:id="rId16"/>
    <p:sldId id="265" r:id="rId17"/>
    <p:sldId id="258" r:id="rId18"/>
    <p:sldId id="259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F0F7-E692-4237-B409-25A1321D934E}" type="datetimeFigureOut">
              <a:rPr lang="ru-RU" smtClean="0"/>
              <a:t>30.08.2019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7B190-CCD0-4815-9E01-73423AAAF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445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F0F7-E692-4237-B409-25A1321D934E}" type="datetimeFigureOut">
              <a:rPr lang="ru-RU" smtClean="0"/>
              <a:t>30.08.2019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7B190-CCD0-4815-9E01-73423AAAF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8477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F0F7-E692-4237-B409-25A1321D934E}" type="datetimeFigureOut">
              <a:rPr lang="ru-RU" smtClean="0"/>
              <a:t>30.08.2019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7B190-CCD0-4815-9E01-73423AAAF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3209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F0F7-E692-4237-B409-25A1321D934E}" type="datetimeFigureOut">
              <a:rPr lang="ru-RU" smtClean="0"/>
              <a:t>30.08.2019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7B190-CCD0-4815-9E01-73423AAAF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6830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F0F7-E692-4237-B409-25A1321D934E}" type="datetimeFigureOut">
              <a:rPr lang="ru-RU" smtClean="0"/>
              <a:t>30.08.2019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7B190-CCD0-4815-9E01-73423AAAF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576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F0F7-E692-4237-B409-25A1321D934E}" type="datetimeFigureOut">
              <a:rPr lang="ru-RU" smtClean="0"/>
              <a:t>30.08.2019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7B190-CCD0-4815-9E01-73423AAAF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099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F0F7-E692-4237-B409-25A1321D934E}" type="datetimeFigureOut">
              <a:rPr lang="ru-RU" smtClean="0"/>
              <a:t>30.08.2019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7B190-CCD0-4815-9E01-73423AAAF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57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F0F7-E692-4237-B409-25A1321D934E}" type="datetimeFigureOut">
              <a:rPr lang="ru-RU" smtClean="0"/>
              <a:t>30.08.2019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7B190-CCD0-4815-9E01-73423AAAF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3428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F0F7-E692-4237-B409-25A1321D934E}" type="datetimeFigureOut">
              <a:rPr lang="ru-RU" smtClean="0"/>
              <a:t>30.08.2019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7B190-CCD0-4815-9E01-73423AAAF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806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F0F7-E692-4237-B409-25A1321D934E}" type="datetimeFigureOut">
              <a:rPr lang="ru-RU" smtClean="0"/>
              <a:t>30.08.2019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7B190-CCD0-4815-9E01-73423AAAF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430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F0F7-E692-4237-B409-25A1321D934E}" type="datetimeFigureOut">
              <a:rPr lang="ru-RU" smtClean="0"/>
              <a:t>30.08.2019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7B190-CCD0-4815-9E01-73423AAAF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2502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0F0F7-E692-4237-B409-25A1321D934E}" type="datetimeFigureOut">
              <a:rPr lang="ru-RU" smtClean="0"/>
              <a:t>30.08.2019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7B190-CCD0-4815-9E01-73423AAAF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032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2.jpe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ECvdaWcsXZCEgp7ukW4eR00WU01q_qDl5gzn-NBCMXE/edit" TargetMode="External" /><Relationship Id="rId2" Type="http://schemas.openxmlformats.org/officeDocument/2006/relationships/hyperlink" Target="https://drive.google.com/open?id=1OqKOcaE7f8lTBPLcZwmM_468wXJap-B2" TargetMode="Externa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.png" /><Relationship Id="rId4" Type="http://schemas.openxmlformats.org/officeDocument/2006/relationships/hyperlink" Target="https://github.com/Kvantorium-33/optimal_gripper" TargetMode="Externa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4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627257" y="1030288"/>
            <a:ext cx="2592288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latin typeface="Circe" panose="020B0502020203020203" pitchFamily="34" charset="-52"/>
              </a:rPr>
              <a:t>Шаблон описания</a:t>
            </a:r>
            <a:br>
              <a:rPr lang="en-US" b="1" dirty="0">
                <a:latin typeface="Circe" panose="020B0502020203020203" pitchFamily="34" charset="-52"/>
              </a:rPr>
            </a:br>
            <a:r>
              <a:rPr lang="ru-RU" b="1" dirty="0">
                <a:latin typeface="Circe" panose="020B0502020203020203" pitchFamily="34" charset="-52"/>
              </a:rPr>
              <a:t>промежуточных</a:t>
            </a:r>
            <a:br>
              <a:rPr lang="en-US" b="1" dirty="0">
                <a:latin typeface="Circe" panose="020B0502020203020203" pitchFamily="34" charset="-52"/>
              </a:rPr>
            </a:br>
            <a:r>
              <a:rPr lang="ru-RU" b="1" dirty="0">
                <a:latin typeface="Circe" panose="020B0502020203020203" pitchFamily="34" charset="-52"/>
              </a:rPr>
              <a:t>результатов</a:t>
            </a:r>
            <a:br>
              <a:rPr lang="en-US" b="1" dirty="0">
                <a:latin typeface="Circe" panose="020B0502020203020203" pitchFamily="34" charset="-52"/>
              </a:rPr>
            </a:br>
            <a:r>
              <a:rPr lang="ru-RU" b="1" dirty="0">
                <a:latin typeface="Circe" panose="020B0502020203020203" pitchFamily="34" charset="-52"/>
              </a:rPr>
              <a:t>участников трека</a:t>
            </a:r>
            <a:endParaRPr lang="ru-RU" dirty="0">
              <a:latin typeface="Circe" panose="020B0502020203020203" pitchFamily="34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651804" y="761645"/>
            <a:ext cx="59916" cy="1567891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baseline="-25000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27257" y="2983127"/>
            <a:ext cx="6400800" cy="1282545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accent3">
                    <a:lumMod val="75000"/>
                  </a:schemeClr>
                </a:solidFill>
              </a:rPr>
              <a:t>Проектная идея «</a:t>
            </a:r>
            <a:r>
              <a:rPr lang="ru-RU" sz="3200" dirty="0" err="1">
                <a:solidFill>
                  <a:schemeClr val="accent3">
                    <a:lumMod val="75000"/>
                  </a:schemeClr>
                </a:solidFill>
              </a:rPr>
              <a:t>Пром</a:t>
            </a:r>
            <a:r>
              <a:rPr lang="ru-RU" sz="3200" dirty="0">
                <a:solidFill>
                  <a:schemeClr val="accent3">
                    <a:lumMod val="75000"/>
                  </a:schemeClr>
                </a:solidFill>
              </a:rPr>
              <a:t> Владимир»,</a:t>
            </a:r>
          </a:p>
          <a:p>
            <a:r>
              <a:rPr lang="ru-RU" sz="3200" dirty="0">
                <a:solidFill>
                  <a:schemeClr val="accent3">
                    <a:lumMod val="75000"/>
                  </a:schemeClr>
                </a:solidFill>
              </a:rPr>
              <a:t>Владимирская область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320" y="-768625"/>
            <a:ext cx="4649937" cy="485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20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+mn-lt"/>
              </a:rPr>
              <a:t>Структурная схема робота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923" y="5699844"/>
            <a:ext cx="1094399" cy="852638"/>
          </a:xfrm>
          <a:prstGeom prst="rect">
            <a:avLst/>
          </a:prstGeom>
        </p:spPr>
      </p:pic>
      <p:pic>
        <p:nvPicPr>
          <p:cNvPr id="4098" name="Picture 2" descr="https://sun9-15.userapi.com/c857416/v857416008/5bbb4/Uhz9ncTFdoE.jpg">
            <a:extLst>
              <a:ext uri="{FF2B5EF4-FFF2-40B4-BE49-F238E27FC236}">
                <a16:creationId xmlns:a16="http://schemas.microsoft.com/office/drawing/2014/main" id="{6004C9B3-00A6-4830-AA0F-686C29674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48" y="980661"/>
            <a:ext cx="9418982" cy="587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191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76B6D9-6DA2-494C-BFD8-5A8F13E29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Принципиальная схема принимающих плат осей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7FEC71C-3421-418A-9876-C4DECC9C7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001" y="1690688"/>
            <a:ext cx="6971998" cy="4824515"/>
          </a:xfrm>
        </p:spPr>
      </p:pic>
    </p:spTree>
    <p:extLst>
      <p:ext uri="{BB962C8B-B14F-4D97-AF65-F5344CB8AC3E}">
        <p14:creationId xmlns:p14="http://schemas.microsoft.com/office/powerpoint/2010/main" val="4119852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92769-E8E0-4DC2-B29C-109C0BB8D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Принципиальна схема платы управления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86CABE3-8C3C-4819-98AE-E3427F60F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28" y="1825625"/>
            <a:ext cx="10476544" cy="4351338"/>
          </a:xfrm>
        </p:spPr>
      </p:pic>
    </p:spTree>
    <p:extLst>
      <p:ext uri="{BB962C8B-B14F-4D97-AF65-F5344CB8AC3E}">
        <p14:creationId xmlns:p14="http://schemas.microsoft.com/office/powerpoint/2010/main" val="2552918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b="1" dirty="0">
                <a:latin typeface="+mn-lt"/>
              </a:rPr>
              <a:t>Конструкция и схема подключения электромеханического захвата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866" y="1406106"/>
            <a:ext cx="7910597" cy="5451894"/>
          </a:xfr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923" y="5699844"/>
            <a:ext cx="1094399" cy="85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90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b="1" dirty="0">
                <a:latin typeface="+mn-lt"/>
              </a:rPr>
              <a:t>Конструкция и схема подключения  вакуумной присоски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923" y="5699844"/>
            <a:ext cx="1094399" cy="852638"/>
          </a:xfrm>
          <a:prstGeom prst="rect">
            <a:avLst/>
          </a:prstGeom>
        </p:spPr>
      </p:pic>
      <p:pic>
        <p:nvPicPr>
          <p:cNvPr id="1026" name="Picture 2" descr="https://psv4.userapi.com/c848032/u392029207/docs/d14/03d8ee31d47b/Dokument2.jpg?extra=6rvz3RGdgxJxamzutKxcB4T8StCsknGE09M7PRraUFA0jRLkUJ2R2uf6nafQbZFdrH3BSHLYtveJpXFvSKlGWP2CUhiPulVfp7UnF6LfT4hxFTCnE21xkhhIx52EDS56Osf0xtxXQec7dtizlqaUi33E6Q">
            <a:extLst>
              <a:ext uri="{FF2B5EF4-FFF2-40B4-BE49-F238E27FC236}">
                <a16:creationId xmlns:a16="http://schemas.microsoft.com/office/drawing/2014/main" id="{1A96C0CE-F7A5-46B9-B605-683E9F8392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149" y="2020644"/>
            <a:ext cx="6761878" cy="418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556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b="1" dirty="0">
                <a:latin typeface="+mn-lt"/>
              </a:rPr>
              <a:t>Схема системы управления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923" y="5699844"/>
            <a:ext cx="1094399" cy="852638"/>
          </a:xfrm>
          <a:prstGeom prst="rect">
            <a:avLst/>
          </a:prstGeom>
        </p:spPr>
      </p:pic>
      <p:pic>
        <p:nvPicPr>
          <p:cNvPr id="2050" name="Picture 2" descr="https://sun9-32.userapi.com/c854028/v854028802/da814/m7SGzkd8oDQ.jpg">
            <a:extLst>
              <a:ext uri="{FF2B5EF4-FFF2-40B4-BE49-F238E27FC236}">
                <a16:creationId xmlns:a16="http://schemas.microsoft.com/office/drawing/2014/main" id="{D868C8A8-7C84-45CC-8245-441CFEA58B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02" y="1825625"/>
            <a:ext cx="994999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487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b="1" dirty="0">
                <a:latin typeface="+mn-lt"/>
              </a:rPr>
              <a:t>Эксперимент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Время сортировки объектов, согласно конкурсному заданию –</a:t>
            </a:r>
          </a:p>
          <a:p>
            <a:r>
              <a:rPr lang="ru-RU" sz="1800" dirty="0"/>
              <a:t>Размеры рабочего пространства – 700*635*530</a:t>
            </a:r>
          </a:p>
          <a:p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Ссылка на ролик эксперимента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923" y="5699844"/>
            <a:ext cx="1094399" cy="85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71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05518"/>
            <a:ext cx="10515600" cy="1134643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latin typeface="+mn-lt"/>
              </a:rPr>
              <a:t>Состав команды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1852" y="1950617"/>
            <a:ext cx="10515600" cy="4351338"/>
          </a:xfrm>
        </p:spPr>
        <p:txBody>
          <a:bodyPr>
            <a:normAutofit/>
          </a:bodyPr>
          <a:lstStyle/>
          <a:p>
            <a:r>
              <a:rPr lang="ru-RU" sz="1800" dirty="0"/>
              <a:t>Инженер-программист – </a:t>
            </a:r>
            <a:r>
              <a:rPr lang="ru-RU" sz="1800" dirty="0">
                <a:solidFill>
                  <a:schemeClr val="bg1">
                    <a:lumMod val="65000"/>
                  </a:schemeClr>
                </a:solidFill>
              </a:rPr>
              <a:t>Артем Пономарев, 16 лет</a:t>
            </a:r>
          </a:p>
          <a:p>
            <a:r>
              <a:rPr lang="ru-RU" sz="1800" dirty="0"/>
              <a:t>Инженер-конструктор – </a:t>
            </a:r>
            <a:r>
              <a:rPr lang="ru-RU" sz="1800" dirty="0">
                <a:solidFill>
                  <a:schemeClr val="bg1">
                    <a:lumMod val="65000"/>
                  </a:schemeClr>
                </a:solidFill>
              </a:rPr>
              <a:t>Иван Петров, 16 лет</a:t>
            </a:r>
          </a:p>
          <a:p>
            <a:r>
              <a:rPr lang="ru-RU" sz="1800" dirty="0"/>
              <a:t>Инженер-конструктор – </a:t>
            </a:r>
            <a:r>
              <a:rPr lang="ru-RU" sz="1800" dirty="0">
                <a:solidFill>
                  <a:schemeClr val="bg1">
                    <a:lumMod val="65000"/>
                  </a:schemeClr>
                </a:solidFill>
              </a:rPr>
              <a:t>Тимур Фархутдинов</a:t>
            </a:r>
            <a:r>
              <a:rPr lang="ru-RU" sz="1800">
                <a:solidFill>
                  <a:schemeClr val="bg1">
                    <a:lumMod val="65000"/>
                  </a:schemeClr>
                </a:solidFill>
              </a:rPr>
              <a:t>, 15 </a:t>
            </a:r>
            <a:r>
              <a:rPr lang="ru-RU" sz="1800" dirty="0">
                <a:solidFill>
                  <a:schemeClr val="bg1">
                    <a:lumMod val="65000"/>
                  </a:schemeClr>
                </a:solidFill>
              </a:rPr>
              <a:t>лет</a:t>
            </a:r>
          </a:p>
          <a:p>
            <a:r>
              <a:rPr lang="ru-RU" sz="1800" dirty="0"/>
              <a:t>Математик – </a:t>
            </a:r>
            <a:r>
              <a:rPr lang="ru-RU" sz="1800" dirty="0">
                <a:solidFill>
                  <a:schemeClr val="bg1">
                    <a:lumMod val="65000"/>
                  </a:schemeClr>
                </a:solidFill>
              </a:rPr>
              <a:t>Илья Нестеров</a:t>
            </a:r>
            <a:r>
              <a:rPr lang="ru-RU" sz="1800">
                <a:solidFill>
                  <a:schemeClr val="bg1">
                    <a:lumMod val="65000"/>
                  </a:schemeClr>
                </a:solidFill>
              </a:rPr>
              <a:t>, 14 лет</a:t>
            </a:r>
            <a:endParaRPr lang="ru-RU" sz="1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ru-RU" sz="1800" dirty="0"/>
              <a:t>Инженер-проектировщик – </a:t>
            </a:r>
            <a:r>
              <a:rPr lang="ru-RU" sz="1800" dirty="0">
                <a:solidFill>
                  <a:schemeClr val="bg1">
                    <a:lumMod val="65000"/>
                  </a:schemeClr>
                </a:solidFill>
              </a:rPr>
              <a:t>Людмила Шаповал, 17 лет</a:t>
            </a:r>
          </a:p>
          <a:p>
            <a:pPr marL="0" indent="0">
              <a:buNone/>
            </a:pPr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pPr marL="0" indent="0">
              <a:buNone/>
            </a:pPr>
            <a:endParaRPr lang="ru-RU" sz="1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ru-RU" sz="1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923" y="5699844"/>
            <a:ext cx="1094399" cy="852638"/>
          </a:xfrm>
          <a:prstGeom prst="rect">
            <a:avLst/>
          </a:prstGeom>
        </p:spPr>
      </p:pic>
      <p:pic>
        <p:nvPicPr>
          <p:cNvPr id="3074" name="Picture 2" descr="https://lh5.googleusercontent.com/lSC3OWFgAZAYbcCj91mXjGOq0E9Nc-M7agXOne1mrGtHg1Z3pF9X6PL_Lw8K100mwvOtjL1XgPzJ5kYoK7YZ8cPvzEvaTHhWfUxPC-2TWnYv6aur9Mz0X5AUvJgq6NI9a0AIo7Q">
            <a:extLst>
              <a:ext uri="{FF2B5EF4-FFF2-40B4-BE49-F238E27FC236}">
                <a16:creationId xmlns:a16="http://schemas.microsoft.com/office/drawing/2014/main" id="{F62643FC-8863-4779-A1D8-691A33BC0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018" y="1205948"/>
            <a:ext cx="4045981" cy="384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un9-49.userapi.com/c856036/v856036369/dd332/vIfa0YGrgnQ.jpg">
            <a:extLst>
              <a:ext uri="{FF2B5EF4-FFF2-40B4-BE49-F238E27FC236}">
                <a16:creationId xmlns:a16="http://schemas.microsoft.com/office/drawing/2014/main" id="{FE00A4E2-9FD6-4064-A6E4-2EB08D992A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60" t="8577"/>
          <a:stretch/>
        </p:blipFill>
        <p:spPr bwMode="auto">
          <a:xfrm>
            <a:off x="5991725" y="1205948"/>
            <a:ext cx="2154293" cy="384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967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b="1" dirty="0">
                <a:latin typeface="+mn-lt"/>
              </a:rPr>
              <a:t>Организация работы команды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Инструменты организации командной работы – </a:t>
            </a:r>
            <a:r>
              <a:rPr lang="en-US" sz="18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trello.com</a:t>
            </a:r>
            <a:endParaRPr lang="ru-RU" sz="1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ru-RU" sz="1800" dirty="0"/>
              <a:t>Календарь работ – </a:t>
            </a:r>
            <a:r>
              <a:rPr lang="en-US" sz="1800" dirty="0">
                <a:hlinkClick r:id="rId2"/>
              </a:rPr>
              <a:t>https://drive.google.com/open?id=1OqKOcaE7f8lTBPLcZwmM_468wXJap-B2</a:t>
            </a:r>
            <a:endParaRPr lang="ru-RU" sz="1800" dirty="0"/>
          </a:p>
          <a:p>
            <a:r>
              <a:rPr lang="ru-RU" sz="1800" dirty="0"/>
              <a:t>Расчетно-пояснительная записка - </a:t>
            </a:r>
            <a:r>
              <a:rPr lang="en-US" sz="1800" dirty="0">
                <a:hlinkClick r:id="rId3"/>
              </a:rPr>
              <a:t>https://docs.google.com/document/d/1ECvdaWcsXZCEgp7ukW4eR00WU01q_qDl5gzn-NBCMXE/edit</a:t>
            </a:r>
            <a:endParaRPr lang="ru-RU" sz="1800" dirty="0"/>
          </a:p>
          <a:p>
            <a:r>
              <a:rPr lang="ru-RU" sz="1800" dirty="0"/>
              <a:t>Репозиторий проекта – </a:t>
            </a:r>
            <a:r>
              <a:rPr lang="en-US" sz="1800" dirty="0">
                <a:hlinkClick r:id="rId4"/>
              </a:rPr>
              <a:t>https://github.com/Kvantorium-33/optimal_gripper</a:t>
            </a:r>
            <a:endParaRPr lang="en-US" sz="1800" dirty="0"/>
          </a:p>
          <a:p>
            <a:endParaRPr lang="ru-RU" sz="1800" dirty="0">
              <a:solidFill>
                <a:schemeClr val="bg1">
                  <a:lumMod val="65000"/>
                </a:schemeClr>
              </a:solidFill>
            </a:endParaRPr>
          </a:p>
          <a:p>
            <a:endParaRPr lang="ru-RU" sz="1800" dirty="0">
              <a:solidFill>
                <a:schemeClr val="bg1">
                  <a:lumMod val="65000"/>
                </a:schemeClr>
              </a:solidFill>
            </a:endParaRPr>
          </a:p>
          <a:p>
            <a:endParaRPr lang="ru-RU" sz="1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923" y="5699844"/>
            <a:ext cx="1094399" cy="85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15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dirty="0">
                <a:latin typeface="+mn-lt"/>
              </a:rPr>
              <a:t>Использованные технологии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Для симулирования работы робота –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Gazebo</a:t>
            </a:r>
            <a:endParaRPr lang="ru-RU" sz="1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ru-RU" sz="1800" dirty="0"/>
              <a:t>Для работы с техническим зрением –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TenserFlow</a:t>
            </a:r>
            <a:endParaRPr lang="ru-RU" sz="1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ru-RU" sz="1800" dirty="0"/>
              <a:t>Для обучения системы распознавания –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Keras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ru-RU" sz="1800" dirty="0"/>
              <a:t>Для математических расчетов –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PTC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Mathad</a:t>
            </a:r>
            <a:endParaRPr lang="ru-RU" sz="1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ru-RU" sz="1800" dirty="0"/>
              <a:t>Для организации взаимодействия частей системы – </a:t>
            </a:r>
            <a:r>
              <a:rPr lang="ru-RU" sz="1800" dirty="0" err="1">
                <a:solidFill>
                  <a:schemeClr val="bg1">
                    <a:lumMod val="65000"/>
                  </a:schemeClr>
                </a:solidFill>
              </a:rPr>
              <a:t>фреймворк</a:t>
            </a:r>
            <a:r>
              <a:rPr lang="ru-RU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ROS</a:t>
            </a:r>
            <a:endParaRPr lang="ru-RU" sz="1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ru-RU" sz="1800" dirty="0"/>
              <a:t>Для распознавания голоса </a:t>
            </a:r>
            <a:r>
              <a:rPr lang="ru-RU" sz="18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PocketSphinx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ru-RU" sz="1800" dirty="0">
                <a:solidFill>
                  <a:schemeClr val="bg1">
                    <a:lumMod val="65000"/>
                  </a:schemeClr>
                </a:solidFill>
              </a:rPr>
              <a:t>для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Python)</a:t>
            </a:r>
            <a:endParaRPr lang="ru-RU" sz="1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ru-RU" sz="18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ru-RU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ru-RU" sz="1800" dirty="0">
              <a:solidFill>
                <a:schemeClr val="bg1">
                  <a:lumMod val="65000"/>
                </a:schemeClr>
              </a:solidFill>
            </a:endParaRPr>
          </a:p>
          <a:p>
            <a:endParaRPr lang="ru-RU" sz="1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923" y="5699844"/>
            <a:ext cx="1094399" cy="85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79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b="1" dirty="0">
                <a:latin typeface="+mn-lt"/>
              </a:rPr>
              <a:t>Технические характеристики робота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Тип кинематической схемы - </a:t>
            </a:r>
            <a:r>
              <a:rPr lang="en-US" sz="1800" dirty="0"/>
              <a:t> </a:t>
            </a:r>
            <a:r>
              <a:rPr lang="ru-RU" sz="1800" dirty="0"/>
              <a:t>прямоугольная </a:t>
            </a:r>
          </a:p>
          <a:p>
            <a:r>
              <a:rPr lang="ru-RU" sz="1800" dirty="0"/>
              <a:t>Максимальная грузоподъемность -  4 кг</a:t>
            </a:r>
          </a:p>
          <a:p>
            <a:r>
              <a:rPr lang="ru-RU" sz="1800" dirty="0"/>
              <a:t>Максимальная скорость – ось </a:t>
            </a:r>
            <a:r>
              <a:rPr lang="en-US" sz="1800" dirty="0"/>
              <a:t>Y: 50 </a:t>
            </a:r>
            <a:r>
              <a:rPr lang="ru-RU" sz="1800" dirty="0"/>
              <a:t>мм/с, ось Х: 50 мм/с, ось </a:t>
            </a:r>
            <a:r>
              <a:rPr lang="en-US" sz="1800" dirty="0"/>
              <a:t>Z:</a:t>
            </a:r>
            <a:r>
              <a:rPr lang="ru-RU" sz="1800" dirty="0"/>
              <a:t>50 мм/с</a:t>
            </a:r>
            <a:endParaRPr lang="ru-RU" sz="1400" dirty="0"/>
          </a:p>
          <a:p>
            <a:r>
              <a:rPr lang="ru-RU" sz="1800" dirty="0"/>
              <a:t>Точность повторяемости – 1 мм</a:t>
            </a:r>
          </a:p>
          <a:p>
            <a:endParaRPr lang="ru-RU" sz="1800" dirty="0"/>
          </a:p>
          <a:p>
            <a:pPr marL="0" indent="0">
              <a:buNone/>
            </a:pPr>
            <a:r>
              <a:rPr lang="ru-RU" sz="1800" dirty="0"/>
              <a:t>Робот выполнен как сортирующая ячейка, имеет форму в виде куба со стороной 840 мм. Рабочее пространство имеет размеры 700*635*530. За приводы осей и захвата взяты сервомоторы </a:t>
            </a:r>
            <a:r>
              <a:rPr lang="en-US" sz="1800" dirty="0" err="1"/>
              <a:t>Dynamixel</a:t>
            </a:r>
            <a:r>
              <a:rPr lang="en-US" sz="1800" dirty="0"/>
              <a:t> AX-12A</a:t>
            </a:r>
            <a:r>
              <a:rPr lang="ru-RU" sz="1800" dirty="0"/>
              <a:t>. Для управления ими используется платформа </a:t>
            </a:r>
            <a:r>
              <a:rPr lang="en-US" sz="1800" dirty="0" err="1"/>
              <a:t>OpenCM</a:t>
            </a:r>
            <a:r>
              <a:rPr lang="en-US" sz="1800" dirty="0"/>
              <a:t> 9.04</a:t>
            </a:r>
            <a:r>
              <a:rPr lang="ru-RU" sz="1800" dirty="0"/>
              <a:t>. Для планирования движений, распознавания объектов на изображении, распознавания голосовых команд используется портативный компьютер, также есть поддержка для использования одноплатного компьютера </a:t>
            </a:r>
            <a:r>
              <a:rPr lang="en-US" sz="1800" dirty="0"/>
              <a:t>Raspberry PI.</a:t>
            </a:r>
            <a:endParaRPr lang="ru-RU" sz="1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923" y="5699844"/>
            <a:ext cx="1094399" cy="85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40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1B63E9-A4D6-42E0-9BB0-821116059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Конструкция робота</a:t>
            </a:r>
          </a:p>
        </p:txBody>
      </p:sp>
      <p:pic>
        <p:nvPicPr>
          <p:cNvPr id="5122" name="Picture 2" descr="https://psv4.userapi.com/c848336/u392029207/docs/d8/cf5008c949cd/KV33_044_000_-_Sortiruyuschaya_yacheyka.jpg?extra=cgAjeCqaJ8pheRM6PfE8A34xHchC8rylvIF-5Ps9KdZLRTu8dtCUM6NtTScDm-SZ_0Vu3Ofoa0KxBL6_GgWFbs3Vq7GPcU0Nm3-OX_wkJfNFUg6__sAe2QrwVKaVz9yqoYWA7vaJ44o-LGqp2t-bvoFTOA">
            <a:extLst>
              <a:ext uri="{FF2B5EF4-FFF2-40B4-BE49-F238E27FC236}">
                <a16:creationId xmlns:a16="http://schemas.microsoft.com/office/drawing/2014/main" id="{74CB08EB-D6C8-4B97-9D25-A5AF8850D2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6585"/>
            <a:ext cx="7089913" cy="501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un9-36.userapi.com/c851436/v851436071/19f3c8/aXJjUjBu5Sw.jpg">
            <a:extLst>
              <a:ext uri="{FF2B5EF4-FFF2-40B4-BE49-F238E27FC236}">
                <a16:creationId xmlns:a16="http://schemas.microsoft.com/office/drawing/2014/main" id="{5DCF30A1-5FDD-4C7D-A91B-A5FB778092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5" r="14625"/>
          <a:stretch/>
        </p:blipFill>
        <p:spPr bwMode="auto">
          <a:xfrm>
            <a:off x="7102315" y="1848620"/>
            <a:ext cx="5089686" cy="447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503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2DE32-7046-47FA-A107-816F673E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Внешний вид робота </a:t>
            </a:r>
          </a:p>
        </p:txBody>
      </p:sp>
      <p:pic>
        <p:nvPicPr>
          <p:cNvPr id="10242" name="Picture 2" descr="https://sun9-30.userapi.com/c850420/v850420346/1a5a0d/fpIfuQMEkXw.jpg">
            <a:extLst>
              <a:ext uri="{FF2B5EF4-FFF2-40B4-BE49-F238E27FC236}">
                <a16:creationId xmlns:a16="http://schemas.microsoft.com/office/drawing/2014/main" id="{0171EF48-3CD1-46D1-8549-3E5DBA707D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770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7604A1-8C48-4365-AB1B-64A2B41E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Конструкция каретки оси </a:t>
            </a:r>
            <a:r>
              <a:rPr lang="en-US" b="1" dirty="0"/>
              <a:t>Y</a:t>
            </a:r>
            <a:endParaRPr lang="ru-RU" b="1" dirty="0"/>
          </a:p>
        </p:txBody>
      </p:sp>
      <p:pic>
        <p:nvPicPr>
          <p:cNvPr id="6146" name="Picture 2" descr="https://sun9-17.userapi.com/c855436/v855436008/d9636/SO9qbFzcrG0.jpg">
            <a:extLst>
              <a:ext uri="{FF2B5EF4-FFF2-40B4-BE49-F238E27FC236}">
                <a16:creationId xmlns:a16="http://schemas.microsoft.com/office/drawing/2014/main" id="{255D0C66-A64D-40A7-A9EE-81B7911191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481068"/>
            <a:ext cx="7357641" cy="520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sun9-54.userapi.com/c855336/v855336346/d7b30/lW0IHjKXIrU.jpg">
            <a:extLst>
              <a:ext uri="{FF2B5EF4-FFF2-40B4-BE49-F238E27FC236}">
                <a16:creationId xmlns:a16="http://schemas.microsoft.com/office/drawing/2014/main" id="{EEBECE36-9AA6-4E9C-872A-79CE1A32F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1" r="31195"/>
          <a:stretch/>
        </p:blipFill>
        <p:spPr bwMode="auto">
          <a:xfrm>
            <a:off x="7662442" y="1481068"/>
            <a:ext cx="4338681" cy="482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695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7604A1-8C48-4365-AB1B-64A2B41E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Конструкция каретки оси </a:t>
            </a:r>
            <a:r>
              <a:rPr lang="en-US" b="1" dirty="0"/>
              <a:t>X</a:t>
            </a:r>
            <a:endParaRPr lang="ru-RU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218A7C-A6FB-4668-892F-B6A68B3F2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62" y="1931642"/>
            <a:ext cx="6153858" cy="4351338"/>
          </a:xfrm>
        </p:spPr>
      </p:pic>
      <p:pic>
        <p:nvPicPr>
          <p:cNvPr id="7170" name="Picture 2" descr="https://sun9-28.userapi.com/c855336/v855336346/d7b26/ZCFZGZDqdIQ.jpg">
            <a:extLst>
              <a:ext uri="{FF2B5EF4-FFF2-40B4-BE49-F238E27FC236}">
                <a16:creationId xmlns:a16="http://schemas.microsoft.com/office/drawing/2014/main" id="{F744CA09-6916-495E-8F7B-E16E4AAC7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1" r="30332"/>
          <a:stretch/>
        </p:blipFill>
        <p:spPr bwMode="auto">
          <a:xfrm>
            <a:off x="7447721" y="1931642"/>
            <a:ext cx="4028661" cy="464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672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7604A1-8C48-4365-AB1B-64A2B41E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Конструкция каретки оси </a:t>
            </a:r>
            <a:r>
              <a:rPr lang="en-US" b="1" dirty="0"/>
              <a:t>Z</a:t>
            </a:r>
            <a:endParaRPr lang="ru-RU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3F19AE-BC9E-45DE-A7C9-2CB699710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3" y="1958147"/>
            <a:ext cx="6602008" cy="4641436"/>
          </a:xfrm>
        </p:spPr>
      </p:pic>
      <p:pic>
        <p:nvPicPr>
          <p:cNvPr id="9218" name="Picture 2" descr="https://sun9-23.userapi.com/c852016/v852016346/1ac73e/BBEszRg1Qfs.jpg">
            <a:extLst>
              <a:ext uri="{FF2B5EF4-FFF2-40B4-BE49-F238E27FC236}">
                <a16:creationId xmlns:a16="http://schemas.microsoft.com/office/drawing/2014/main" id="{78AC1679-2A6E-4CB9-BB60-C69C9813A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8" r="31957"/>
          <a:stretch/>
        </p:blipFill>
        <p:spPr bwMode="auto">
          <a:xfrm>
            <a:off x="7378511" y="1317901"/>
            <a:ext cx="4643636" cy="517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045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F8C610-7646-42F8-AF8E-7835CB891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Конструкция приводов оси </a:t>
            </a:r>
            <a:r>
              <a:rPr lang="en-US" b="1" dirty="0"/>
              <a:t>Z</a:t>
            </a:r>
            <a:endParaRPr lang="ru-RU" b="1" dirty="0"/>
          </a:p>
        </p:txBody>
      </p:sp>
      <p:pic>
        <p:nvPicPr>
          <p:cNvPr id="8194" name="Picture 2" descr="https://sun9-6.userapi.com/c850720/v850720346/1a8a39/VyGaLBM2DMQ.jpg">
            <a:extLst>
              <a:ext uri="{FF2B5EF4-FFF2-40B4-BE49-F238E27FC236}">
                <a16:creationId xmlns:a16="http://schemas.microsoft.com/office/drawing/2014/main" id="{0B2F6EB4-0FD5-417B-902F-817409E6AE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4" r="30737"/>
          <a:stretch/>
        </p:blipFill>
        <p:spPr bwMode="auto">
          <a:xfrm>
            <a:off x="8978828" y="2107096"/>
            <a:ext cx="3213172" cy="475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sun9-8.userapi.com/c855436/v855436008/d962c/qVnAQTYHn8I.jpg">
            <a:extLst>
              <a:ext uri="{FF2B5EF4-FFF2-40B4-BE49-F238E27FC236}">
                <a16:creationId xmlns:a16="http://schemas.microsoft.com/office/drawing/2014/main" id="{9EE5E792-A68B-4E94-87FD-81CCC6D28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4820"/>
            <a:ext cx="4479235" cy="316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sun9-14.userapi.com/c855436/v855436008/d9622/jH0D73qDpyQ.jpg">
            <a:extLst>
              <a:ext uri="{FF2B5EF4-FFF2-40B4-BE49-F238E27FC236}">
                <a16:creationId xmlns:a16="http://schemas.microsoft.com/office/drawing/2014/main" id="{EB561E57-DB61-4C5B-B455-65EE551DA1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552" y="2524820"/>
            <a:ext cx="4479275" cy="316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01921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330</Words>
  <Application>Microsoft Office PowerPoint</Application>
  <PresentationFormat>Широкоэкранный</PresentationFormat>
  <Paragraphs>52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Тема Office</vt:lpstr>
      <vt:lpstr>Презентация PowerPoint</vt:lpstr>
      <vt:lpstr>Использованные технологии</vt:lpstr>
      <vt:lpstr>Технические характеристики робота</vt:lpstr>
      <vt:lpstr>Конструкция робота</vt:lpstr>
      <vt:lpstr>Внешний вид робота </vt:lpstr>
      <vt:lpstr>Конструкция каретки оси Y</vt:lpstr>
      <vt:lpstr>Конструкция каретки оси X</vt:lpstr>
      <vt:lpstr>Конструкция каретки оси Z</vt:lpstr>
      <vt:lpstr>Конструкция приводов оси Z</vt:lpstr>
      <vt:lpstr>Структурная схема робота</vt:lpstr>
      <vt:lpstr>Принципиальная схема принимающих плат осей </vt:lpstr>
      <vt:lpstr>Принципиальна схема платы управления</vt:lpstr>
      <vt:lpstr>Конструкция и схема подключения электромеханического захвата</vt:lpstr>
      <vt:lpstr>Конструкция и схема подключения  вакуумной присоски</vt:lpstr>
      <vt:lpstr>Схема системы управления</vt:lpstr>
      <vt:lpstr>Эксперимент</vt:lpstr>
      <vt:lpstr>Состав команды</vt:lpstr>
      <vt:lpstr>Организация работы команды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Оптимальный захват</dc:title>
  <dc:creator>Madin Shereuzh</dc:creator>
  <cp:lastModifiedBy>ivpetr2003@gmail.com</cp:lastModifiedBy>
  <cp:revision>34</cp:revision>
  <dcterms:created xsi:type="dcterms:W3CDTF">2019-07-12T13:05:29Z</dcterms:created>
  <dcterms:modified xsi:type="dcterms:W3CDTF">2019-08-30T17:14:33Z</dcterms:modified>
</cp:coreProperties>
</file>